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e Vietnam Ultra-Bold" charset="1" panose="00000900000000000000"/>
      <p:regular r:id="rId19"/>
    </p:embeddedFont>
    <p:embeddedFont>
      <p:font typeface="Metro" charset="1" panose="00000500000000000000"/>
      <p:regular r:id="rId20"/>
    </p:embeddedFont>
    <p:embeddedFont>
      <p:font typeface="Archivo Black" charset="1" panose="020B0A03020202020B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Abril Fatface" charset="1" panose="02000503000000020003"/>
      <p:regular r:id="rId24"/>
    </p:embeddedFont>
    <p:embeddedFont>
      <p:font typeface="TT Fors Bold" charset="1" panose="020B0003030001020000"/>
      <p:regular r:id="rId25"/>
    </p:embeddedFont>
    <p:embeddedFont>
      <p:font typeface="TT Fors" charset="1" panose="020B000303000102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3.jpe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9931" y="-136800"/>
            <a:ext cx="4487194" cy="10560600"/>
            <a:chOff x="0" y="0"/>
            <a:chExt cx="695184" cy="16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5184" cy="1636113"/>
            </a:xfrm>
            <a:custGeom>
              <a:avLst/>
              <a:gdLst/>
              <a:ahLst/>
              <a:cxnLst/>
              <a:rect r="r" b="b" t="t" l="l"/>
              <a:pathLst>
                <a:path h="1636113" w="695184">
                  <a:moveTo>
                    <a:pt x="0" y="0"/>
                  </a:moveTo>
                  <a:lnTo>
                    <a:pt x="695184" y="0"/>
                  </a:lnTo>
                  <a:lnTo>
                    <a:pt x="695184" y="1636113"/>
                  </a:lnTo>
                  <a:lnTo>
                    <a:pt x="0" y="1636113"/>
                  </a:lnTo>
                  <a:close/>
                </a:path>
              </a:pathLst>
            </a:custGeom>
            <a:blipFill>
              <a:blip r:embed="rId2"/>
              <a:stretch>
                <a:fillRect l="-156447" t="0" r="-156447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5261359" y="1897380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904758" y="7406924"/>
            <a:ext cx="7417595" cy="1177315"/>
            <a:chOff x="0" y="0"/>
            <a:chExt cx="1953605" cy="310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3605" cy="310075"/>
            </a:xfrm>
            <a:custGeom>
              <a:avLst/>
              <a:gdLst/>
              <a:ahLst/>
              <a:cxnLst/>
              <a:rect r="r" b="b" t="t" l="l"/>
              <a:pathLst>
                <a:path h="310075" w="1953605">
                  <a:moveTo>
                    <a:pt x="0" y="0"/>
                  </a:moveTo>
                  <a:lnTo>
                    <a:pt x="1953605" y="0"/>
                  </a:lnTo>
                  <a:lnTo>
                    <a:pt x="1953605" y="310075"/>
                  </a:lnTo>
                  <a:lnTo>
                    <a:pt x="0" y="310075"/>
                  </a:lnTo>
                  <a:close/>
                </a:path>
              </a:pathLst>
            </a:custGeom>
            <a:solidFill>
              <a:srgbClr val="C7A5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53605" cy="348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904758" y="725717"/>
            <a:ext cx="1831216" cy="302983"/>
          </a:xfrm>
          <a:custGeom>
            <a:avLst/>
            <a:gdLst/>
            <a:ahLst/>
            <a:cxnLst/>
            <a:rect r="r" b="b" t="t" l="l"/>
            <a:pathLst>
              <a:path h="302983" w="1831216">
                <a:moveTo>
                  <a:pt x="0" y="0"/>
                </a:moveTo>
                <a:lnTo>
                  <a:pt x="1831216" y="0"/>
                </a:lnTo>
                <a:lnTo>
                  <a:pt x="1831216" y="302983"/>
                </a:lnTo>
                <a:lnTo>
                  <a:pt x="0" y="30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618468">
            <a:off x="13436369" y="5420242"/>
            <a:ext cx="9008639" cy="4642207"/>
          </a:xfrm>
          <a:custGeom>
            <a:avLst/>
            <a:gdLst/>
            <a:ahLst/>
            <a:cxnLst/>
            <a:rect r="r" b="b" t="t" l="l"/>
            <a:pathLst>
              <a:path h="4642207" w="9008639">
                <a:moveTo>
                  <a:pt x="0" y="4642207"/>
                </a:moveTo>
                <a:lnTo>
                  <a:pt x="9008640" y="4642207"/>
                </a:lnTo>
                <a:lnTo>
                  <a:pt x="9008640" y="0"/>
                </a:lnTo>
                <a:lnTo>
                  <a:pt x="0" y="0"/>
                </a:lnTo>
                <a:lnTo>
                  <a:pt x="0" y="464220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04758" y="3801077"/>
            <a:ext cx="9562905" cy="4710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9200" b="true">
                <a:solidFill>
                  <a:srgbClr val="032637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CONTAMINATED RIVER WATER PARAMETERS</a:t>
            </a:r>
          </a:p>
          <a:p>
            <a:pPr algn="l">
              <a:lnSpc>
                <a:spcPts val="92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904758" y="2700212"/>
            <a:ext cx="6968805" cy="75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2"/>
              </a:lnSpc>
            </a:pPr>
            <a:r>
              <a:rPr lang="en-US" sz="4366">
                <a:solidFill>
                  <a:srgbClr val="FFFFFF"/>
                </a:solidFill>
                <a:latin typeface="Metro"/>
                <a:ea typeface="Metro"/>
                <a:cs typeface="Metro"/>
                <a:sym typeface="Metro"/>
              </a:rPr>
              <a:t>WATER CONSERVATION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99112" y="7753337"/>
            <a:ext cx="6774196" cy="436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8"/>
              </a:lnSpc>
            </a:pPr>
            <a:r>
              <a:rPr lang="en-US" sz="2556">
                <a:solidFill>
                  <a:srgbClr val="000000"/>
                </a:solidFill>
                <a:latin typeface="Metro"/>
                <a:ea typeface="Metro"/>
                <a:cs typeface="Metro"/>
                <a:sym typeface="Metro"/>
              </a:rPr>
              <a:t>BY LEBOGANG  LETSOALO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90639" y="0"/>
            <a:ext cx="10306722" cy="10292813"/>
          </a:xfrm>
          <a:custGeom>
            <a:avLst/>
            <a:gdLst/>
            <a:ahLst/>
            <a:cxnLst/>
            <a:rect r="r" b="b" t="t" l="l"/>
            <a:pathLst>
              <a:path h="10292813" w="10306722">
                <a:moveTo>
                  <a:pt x="0" y="0"/>
                </a:moveTo>
                <a:lnTo>
                  <a:pt x="10306722" y="0"/>
                </a:lnTo>
                <a:lnTo>
                  <a:pt x="10306722" y="10292813"/>
                </a:lnTo>
                <a:lnTo>
                  <a:pt x="0" y="10292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5044" y="1209128"/>
            <a:ext cx="11924374" cy="8791792"/>
            <a:chOff x="0" y="0"/>
            <a:chExt cx="3140576" cy="2315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0576" cy="2315534"/>
            </a:xfrm>
            <a:custGeom>
              <a:avLst/>
              <a:gdLst/>
              <a:ahLst/>
              <a:cxnLst/>
              <a:rect r="r" b="b" t="t" l="l"/>
              <a:pathLst>
                <a:path h="2315534" w="3140576">
                  <a:moveTo>
                    <a:pt x="0" y="0"/>
                  </a:moveTo>
                  <a:lnTo>
                    <a:pt x="3140576" y="0"/>
                  </a:lnTo>
                  <a:lnTo>
                    <a:pt x="3140576" y="2315534"/>
                  </a:lnTo>
                  <a:lnTo>
                    <a:pt x="0" y="2315534"/>
                  </a:lnTo>
                  <a:close/>
                </a:path>
              </a:pathLst>
            </a:custGeom>
            <a:solidFill>
              <a:srgbClr val="C7A57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140576" cy="2363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8662" y="2261697"/>
            <a:ext cx="1360077" cy="1360077"/>
          </a:xfrm>
          <a:custGeom>
            <a:avLst/>
            <a:gdLst/>
            <a:ahLst/>
            <a:cxnLst/>
            <a:rect r="r" b="b" t="t" l="l"/>
            <a:pathLst>
              <a:path h="1360077" w="1360077">
                <a:moveTo>
                  <a:pt x="0" y="0"/>
                </a:moveTo>
                <a:lnTo>
                  <a:pt x="1360076" y="0"/>
                </a:lnTo>
                <a:lnTo>
                  <a:pt x="1360076" y="1360077"/>
                </a:lnTo>
                <a:lnTo>
                  <a:pt x="0" y="1360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65832" y="405080"/>
            <a:ext cx="1831216" cy="302983"/>
          </a:xfrm>
          <a:custGeom>
            <a:avLst/>
            <a:gdLst/>
            <a:ahLst/>
            <a:cxnLst/>
            <a:rect r="r" b="b" t="t" l="l"/>
            <a:pathLst>
              <a:path h="302983" w="1831216">
                <a:moveTo>
                  <a:pt x="0" y="0"/>
                </a:moveTo>
                <a:lnTo>
                  <a:pt x="1831216" y="0"/>
                </a:lnTo>
                <a:lnTo>
                  <a:pt x="1831216" y="302983"/>
                </a:lnTo>
                <a:lnTo>
                  <a:pt x="0" y="302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939046" y="-136800"/>
            <a:ext cx="4487194" cy="10560600"/>
            <a:chOff x="0" y="0"/>
            <a:chExt cx="695184" cy="16361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5184" cy="1636113"/>
            </a:xfrm>
            <a:custGeom>
              <a:avLst/>
              <a:gdLst/>
              <a:ahLst/>
              <a:cxnLst/>
              <a:rect r="r" b="b" t="t" l="l"/>
              <a:pathLst>
                <a:path h="1636113" w="695184">
                  <a:moveTo>
                    <a:pt x="0" y="0"/>
                  </a:moveTo>
                  <a:lnTo>
                    <a:pt x="695184" y="0"/>
                  </a:lnTo>
                  <a:lnTo>
                    <a:pt x="695184" y="1636113"/>
                  </a:lnTo>
                  <a:lnTo>
                    <a:pt x="0" y="1636113"/>
                  </a:lnTo>
                  <a:close/>
                </a:path>
              </a:pathLst>
            </a:custGeom>
            <a:blipFill>
              <a:blip r:embed="rId6"/>
              <a:stretch>
                <a:fillRect l="-137773" t="0" r="-11747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268853" y="1332953"/>
            <a:ext cx="8399723" cy="92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9"/>
              </a:lnSpc>
            </a:pPr>
            <a:r>
              <a:rPr lang="en-US" sz="6939" b="true">
                <a:solidFill>
                  <a:srgbClr val="032637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Modelling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1023449" y="5454592"/>
            <a:ext cx="5882043" cy="1691738"/>
          </a:xfrm>
          <a:custGeom>
            <a:avLst/>
            <a:gdLst/>
            <a:ahLst/>
            <a:cxnLst/>
            <a:rect r="r" b="b" t="t" l="l"/>
            <a:pathLst>
              <a:path h="1691738" w="5882043">
                <a:moveTo>
                  <a:pt x="0" y="0"/>
                </a:moveTo>
                <a:lnTo>
                  <a:pt x="5882043" y="0"/>
                </a:lnTo>
                <a:lnTo>
                  <a:pt x="5882043" y="1691738"/>
                </a:lnTo>
                <a:lnTo>
                  <a:pt x="0" y="1691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46418" y="8322030"/>
            <a:ext cx="3361625" cy="96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2787" b="true">
                <a:solidFill>
                  <a:srgbClr val="224C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XGBRegressor</a:t>
            </a:r>
          </a:p>
          <a:p>
            <a:pPr algn="ctr">
              <a:lnSpc>
                <a:spcPts val="390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723089" y="8865506"/>
            <a:ext cx="8608283" cy="39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341">
                <a:solidFill>
                  <a:srgbClr val="224C8D"/>
                </a:solidFill>
                <a:latin typeface="Canva Sans"/>
                <a:ea typeface="Canva Sans"/>
                <a:cs typeface="Canva Sans"/>
                <a:sym typeface="Canva Sans"/>
              </a:rPr>
              <a:t>RMSE: 1.1274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46418" y="3302290"/>
            <a:ext cx="4305917" cy="47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2787" b="true">
                <a:solidFill>
                  <a:srgbClr val="224C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Linear  Regression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05859" y="3845854"/>
            <a:ext cx="7781213" cy="39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341">
                <a:solidFill>
                  <a:srgbClr val="224C8D"/>
                </a:solidFill>
                <a:latin typeface="Canva Sans"/>
                <a:ea typeface="Canva Sans"/>
                <a:cs typeface="Canva Sans"/>
                <a:sym typeface="Canva Sans"/>
              </a:rPr>
              <a:t>RMSE:  1.070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01163" y="5825607"/>
            <a:ext cx="4253886" cy="47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2787" b="true">
                <a:solidFill>
                  <a:srgbClr val="224C8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 Boost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05859" y="6367136"/>
            <a:ext cx="8244494" cy="39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341">
                <a:solidFill>
                  <a:srgbClr val="224C8D"/>
                </a:solidFill>
                <a:latin typeface="Canva Sans"/>
                <a:ea typeface="Canva Sans"/>
                <a:cs typeface="Canva Sans"/>
                <a:sym typeface="Canva Sans"/>
              </a:rPr>
              <a:t>SVD RMSE: 1.1400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05859" y="6826605"/>
            <a:ext cx="8244494" cy="39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7"/>
              </a:lnSpc>
            </a:pPr>
            <a:r>
              <a:rPr lang="en-US" sz="2341">
                <a:solidFill>
                  <a:srgbClr val="224C8D"/>
                </a:solidFill>
                <a:latin typeface="Canva Sans"/>
                <a:ea typeface="Canva Sans"/>
                <a:cs typeface="Canva Sans"/>
                <a:sym typeface="Canva Sans"/>
              </a:rPr>
              <a:t>SVD RMSE: 1.1400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913396">
            <a:off x="-3475620" y="6215575"/>
            <a:ext cx="9008639" cy="4642207"/>
          </a:xfrm>
          <a:custGeom>
            <a:avLst/>
            <a:gdLst/>
            <a:ahLst/>
            <a:cxnLst/>
            <a:rect r="r" b="b" t="t" l="l"/>
            <a:pathLst>
              <a:path h="4642207" w="9008639">
                <a:moveTo>
                  <a:pt x="0" y="4642207"/>
                </a:moveTo>
                <a:lnTo>
                  <a:pt x="9008640" y="4642207"/>
                </a:lnTo>
                <a:lnTo>
                  <a:pt x="9008640" y="0"/>
                </a:lnTo>
                <a:lnTo>
                  <a:pt x="0" y="0"/>
                </a:lnTo>
                <a:lnTo>
                  <a:pt x="0" y="46422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4898" y="3480910"/>
            <a:ext cx="9976106" cy="5777390"/>
            <a:chOff x="0" y="0"/>
            <a:chExt cx="2627452" cy="15216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27452" cy="1521617"/>
            </a:xfrm>
            <a:custGeom>
              <a:avLst/>
              <a:gdLst/>
              <a:ahLst/>
              <a:cxnLst/>
              <a:rect r="r" b="b" t="t" l="l"/>
              <a:pathLst>
                <a:path h="1521617" w="2627452">
                  <a:moveTo>
                    <a:pt x="0" y="0"/>
                  </a:moveTo>
                  <a:lnTo>
                    <a:pt x="2627452" y="0"/>
                  </a:lnTo>
                  <a:lnTo>
                    <a:pt x="2627452" y="1521617"/>
                  </a:lnTo>
                  <a:lnTo>
                    <a:pt x="0" y="1521617"/>
                  </a:lnTo>
                  <a:close/>
                </a:path>
              </a:pathLst>
            </a:custGeom>
            <a:solidFill>
              <a:srgbClr val="C7A5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27452" cy="1569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43399" y="1028700"/>
            <a:ext cx="1360077" cy="1360077"/>
          </a:xfrm>
          <a:custGeom>
            <a:avLst/>
            <a:gdLst/>
            <a:ahLst/>
            <a:cxnLst/>
            <a:rect r="r" b="b" t="t" l="l"/>
            <a:pathLst>
              <a:path h="1360077" w="1360077">
                <a:moveTo>
                  <a:pt x="0" y="0"/>
                </a:moveTo>
                <a:lnTo>
                  <a:pt x="1360077" y="0"/>
                </a:lnTo>
                <a:lnTo>
                  <a:pt x="1360077" y="1360077"/>
                </a:lnTo>
                <a:lnTo>
                  <a:pt x="0" y="1360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72260" y="9258300"/>
            <a:ext cx="1831216" cy="302983"/>
          </a:xfrm>
          <a:custGeom>
            <a:avLst/>
            <a:gdLst/>
            <a:ahLst/>
            <a:cxnLst/>
            <a:rect r="r" b="b" t="t" l="l"/>
            <a:pathLst>
              <a:path h="302983" w="1831216">
                <a:moveTo>
                  <a:pt x="0" y="0"/>
                </a:moveTo>
                <a:lnTo>
                  <a:pt x="1831216" y="0"/>
                </a:lnTo>
                <a:lnTo>
                  <a:pt x="1831216" y="302983"/>
                </a:lnTo>
                <a:lnTo>
                  <a:pt x="0" y="3029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04819" y="7616019"/>
            <a:ext cx="618493" cy="617368"/>
          </a:xfrm>
          <a:custGeom>
            <a:avLst/>
            <a:gdLst/>
            <a:ahLst/>
            <a:cxnLst/>
            <a:rect r="r" b="b" t="t" l="l"/>
            <a:pathLst>
              <a:path h="617368" w="618493">
                <a:moveTo>
                  <a:pt x="0" y="0"/>
                </a:moveTo>
                <a:lnTo>
                  <a:pt x="618493" y="0"/>
                </a:lnTo>
                <a:lnTo>
                  <a:pt x="618493" y="617368"/>
                </a:lnTo>
                <a:lnTo>
                  <a:pt x="0" y="617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95573" y="1460033"/>
            <a:ext cx="8399723" cy="92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9"/>
              </a:lnSpc>
            </a:pPr>
            <a:r>
              <a:rPr lang="en-US" sz="6939" b="true">
                <a:solidFill>
                  <a:srgbClr val="032637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72933" y="4655947"/>
            <a:ext cx="8440037" cy="339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741">
                <a:solidFill>
                  <a:srgbClr val="224C8D"/>
                </a:solidFill>
                <a:latin typeface="Canva Sans"/>
                <a:ea typeface="Canva Sans"/>
                <a:cs typeface="Canva Sans"/>
                <a:sym typeface="Canva Sans"/>
              </a:rPr>
              <a:t>In conclusion we see the impact of the different factors on dissolved oxygen is roughly linear. </a:t>
            </a:r>
          </a:p>
          <a:p>
            <a:pPr algn="ctr">
              <a:lnSpc>
                <a:spcPts val="2437"/>
              </a:lnSpc>
            </a:pPr>
            <a:r>
              <a:rPr lang="en-US" sz="1741">
                <a:solidFill>
                  <a:srgbClr val="224C8D"/>
                </a:solidFill>
                <a:latin typeface="Canva Sans"/>
                <a:ea typeface="Canva Sans"/>
                <a:cs typeface="Canva Sans"/>
                <a:sym typeface="Canva Sans"/>
              </a:rPr>
              <a:t>And for us to to be able to counteract the effects of all the other factors from dropping DO we can have separate solutions such as:</a:t>
            </a:r>
          </a:p>
          <a:p>
            <a:pPr algn="ctr">
              <a:lnSpc>
                <a:spcPts val="2437"/>
              </a:lnSpc>
            </a:pPr>
          </a:p>
          <a:p>
            <a:pPr algn="ctr">
              <a:lnSpc>
                <a:spcPts val="2437"/>
              </a:lnSpc>
            </a:pPr>
            <a:r>
              <a:rPr lang="en-US" sz="1741">
                <a:solidFill>
                  <a:srgbClr val="224C8D"/>
                </a:solidFill>
                <a:latin typeface="Canva Sans"/>
                <a:ea typeface="Canva Sans"/>
                <a:cs typeface="Canva Sans"/>
                <a:sym typeface="Canva Sans"/>
              </a:rPr>
              <a:t>High TDS (Total Dissolved Solids): Use filtration or dilution methods to lower mineral and contaminant concentrations.</a:t>
            </a:r>
          </a:p>
          <a:p>
            <a:pPr algn="ctr">
              <a:lnSpc>
                <a:spcPts val="2437"/>
              </a:lnSpc>
            </a:pPr>
            <a:r>
              <a:rPr lang="en-US" sz="1741">
                <a:solidFill>
                  <a:srgbClr val="224C8D"/>
                </a:solidFill>
                <a:latin typeface="Canva Sans"/>
                <a:ea typeface="Canva Sans"/>
                <a:cs typeface="Canva Sans"/>
                <a:sym typeface="Canva Sans"/>
              </a:rPr>
              <a:t>y.</a:t>
            </a:r>
          </a:p>
          <a:p>
            <a:pPr algn="ctr">
              <a:lnSpc>
                <a:spcPts val="2437"/>
              </a:lnSpc>
            </a:pPr>
          </a:p>
          <a:p>
            <a:pPr algn="ctr">
              <a:lnSpc>
                <a:spcPts val="2437"/>
              </a:lnSpc>
            </a:pPr>
            <a:r>
              <a:rPr lang="en-US" sz="1741">
                <a:solidFill>
                  <a:srgbClr val="224C8D"/>
                </a:solidFill>
                <a:latin typeface="Canva Sans"/>
                <a:ea typeface="Canva Sans"/>
                <a:cs typeface="Canva Sans"/>
                <a:sym typeface="Canva Sans"/>
              </a:rPr>
              <a:t>Ambient temperature, Ambient humidity, </a:t>
            </a:r>
            <a:r>
              <a:rPr lang="en-US" sz="1741">
                <a:solidFill>
                  <a:srgbClr val="224C8D"/>
                </a:solidFill>
                <a:latin typeface="Canva Sans"/>
                <a:ea typeface="Canva Sans"/>
                <a:cs typeface="Canva Sans"/>
                <a:sym typeface="Canva Sans"/>
              </a:rPr>
              <a:t>Sample temperature (°C)</a:t>
            </a:r>
          </a:p>
          <a:p>
            <a:pPr algn="ctr">
              <a:lnSpc>
                <a:spcPts val="299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6149" y="4408327"/>
            <a:ext cx="15015702" cy="1817169"/>
            <a:chOff x="0" y="0"/>
            <a:chExt cx="2353356" cy="2847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3356" cy="284798"/>
            </a:xfrm>
            <a:custGeom>
              <a:avLst/>
              <a:gdLst/>
              <a:ahLst/>
              <a:cxnLst/>
              <a:rect r="r" b="b" t="t" l="l"/>
              <a:pathLst>
                <a:path h="284798" w="2353356">
                  <a:moveTo>
                    <a:pt x="1176678" y="0"/>
                  </a:moveTo>
                  <a:cubicBezTo>
                    <a:pt x="526817" y="0"/>
                    <a:pt x="0" y="63754"/>
                    <a:pt x="0" y="142399"/>
                  </a:cubicBezTo>
                  <a:cubicBezTo>
                    <a:pt x="0" y="221044"/>
                    <a:pt x="526817" y="284798"/>
                    <a:pt x="1176678" y="284798"/>
                  </a:cubicBezTo>
                  <a:cubicBezTo>
                    <a:pt x="1826540" y="284798"/>
                    <a:pt x="2353356" y="221044"/>
                    <a:pt x="2353356" y="142399"/>
                  </a:cubicBezTo>
                  <a:cubicBezTo>
                    <a:pt x="2353356" y="63754"/>
                    <a:pt x="1826540" y="0"/>
                    <a:pt x="11766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220627" y="-20925"/>
              <a:ext cx="1912102" cy="279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3104" y="2317641"/>
            <a:ext cx="15521791" cy="377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4"/>
              </a:lnSpc>
            </a:pPr>
            <a:r>
              <a:rPr lang="en-US" sz="22138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65739" y="6301696"/>
            <a:ext cx="11356522" cy="106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b="true" sz="6300" spc="63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For Your Attention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11050" y="8819515"/>
            <a:ext cx="706589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26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By Lebogang Letsoalo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94414"/>
            <a:ext cx="11706797" cy="6672420"/>
          </a:xfrm>
          <a:custGeom>
            <a:avLst/>
            <a:gdLst/>
            <a:ahLst/>
            <a:cxnLst/>
            <a:rect r="r" b="b" t="t" l="l"/>
            <a:pathLst>
              <a:path h="6672420" w="11706797">
                <a:moveTo>
                  <a:pt x="0" y="0"/>
                </a:moveTo>
                <a:lnTo>
                  <a:pt x="11706797" y="0"/>
                </a:lnTo>
                <a:lnTo>
                  <a:pt x="11706797" y="6672420"/>
                </a:lnTo>
                <a:lnTo>
                  <a:pt x="0" y="667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39" t="0" r="-663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45382" y="3031062"/>
            <a:ext cx="6576050" cy="81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83"/>
              </a:lnSpc>
            </a:pPr>
            <a:r>
              <a:rPr lang="en-US" sz="6183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62667" y="4530953"/>
            <a:ext cx="11016222" cy="265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18"/>
              </a:lnSpc>
            </a:pPr>
          </a:p>
          <a:p>
            <a:pPr algn="just">
              <a:lnSpc>
                <a:spcPts val="3018"/>
              </a:lnSpc>
            </a:pPr>
            <a:r>
              <a:rPr lang="en-US" sz="2156">
                <a:solidFill>
                  <a:srgbClr val="000000"/>
                </a:solidFill>
                <a:latin typeface="Metro"/>
                <a:ea typeface="Metro"/>
                <a:cs typeface="Metro"/>
                <a:sym typeface="Metro"/>
              </a:rPr>
              <a:t>The goal is to predict the DO parameter of</a:t>
            </a:r>
          </a:p>
          <a:p>
            <a:pPr algn="just">
              <a:lnSpc>
                <a:spcPts val="3018"/>
              </a:lnSpc>
            </a:pPr>
            <a:r>
              <a:rPr lang="en-US" sz="2156">
                <a:solidFill>
                  <a:srgbClr val="000000"/>
                </a:solidFill>
                <a:latin typeface="Metro"/>
                <a:ea typeface="Metro"/>
                <a:cs typeface="Metro"/>
                <a:sym typeface="Metro"/>
              </a:rPr>
              <a:t> the river based on the other features</a:t>
            </a:r>
          </a:p>
          <a:p>
            <a:pPr algn="just">
              <a:lnSpc>
                <a:spcPts val="3018"/>
              </a:lnSpc>
            </a:pPr>
          </a:p>
          <a:p>
            <a:pPr algn="just">
              <a:lnSpc>
                <a:spcPts val="3018"/>
              </a:lnSpc>
            </a:pPr>
          </a:p>
          <a:p>
            <a:pPr algn="just">
              <a:lnSpc>
                <a:spcPts val="3018"/>
              </a:lnSpc>
            </a:pPr>
          </a:p>
          <a:p>
            <a:pPr algn="just">
              <a:lnSpc>
                <a:spcPts val="301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4926" y="1675490"/>
            <a:ext cx="13464374" cy="7198941"/>
            <a:chOff x="0" y="0"/>
            <a:chExt cx="3546172" cy="18960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6172" cy="1896017"/>
            </a:xfrm>
            <a:custGeom>
              <a:avLst/>
              <a:gdLst/>
              <a:ahLst/>
              <a:cxnLst/>
              <a:rect r="r" b="b" t="t" l="l"/>
              <a:pathLst>
                <a:path h="1896017" w="3546172">
                  <a:moveTo>
                    <a:pt x="0" y="0"/>
                  </a:moveTo>
                  <a:lnTo>
                    <a:pt x="3546172" y="0"/>
                  </a:lnTo>
                  <a:lnTo>
                    <a:pt x="3546172" y="1896017"/>
                  </a:lnTo>
                  <a:lnTo>
                    <a:pt x="0" y="1896017"/>
                  </a:lnTo>
                  <a:close/>
                </a:path>
              </a:pathLst>
            </a:custGeom>
            <a:solidFill>
              <a:srgbClr val="C7A57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546172" cy="194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55029" y="8268464"/>
            <a:ext cx="1831216" cy="302983"/>
          </a:xfrm>
          <a:custGeom>
            <a:avLst/>
            <a:gdLst/>
            <a:ahLst/>
            <a:cxnLst/>
            <a:rect r="r" b="b" t="t" l="l"/>
            <a:pathLst>
              <a:path h="302983" w="1831216">
                <a:moveTo>
                  <a:pt x="0" y="0"/>
                </a:moveTo>
                <a:lnTo>
                  <a:pt x="1831216" y="0"/>
                </a:lnTo>
                <a:lnTo>
                  <a:pt x="1831216" y="302983"/>
                </a:lnTo>
                <a:lnTo>
                  <a:pt x="0" y="30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999100" y="4842797"/>
            <a:ext cx="6528013" cy="2499352"/>
            <a:chOff x="0" y="0"/>
            <a:chExt cx="1282993" cy="4912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993" cy="491214"/>
            </a:xfrm>
            <a:custGeom>
              <a:avLst/>
              <a:gdLst/>
              <a:ahLst/>
              <a:cxnLst/>
              <a:rect r="r" b="b" t="t" l="l"/>
              <a:pathLst>
                <a:path h="491214" w="1282993">
                  <a:moveTo>
                    <a:pt x="0" y="0"/>
                  </a:moveTo>
                  <a:lnTo>
                    <a:pt x="1282993" y="0"/>
                  </a:lnTo>
                  <a:lnTo>
                    <a:pt x="1282993" y="491214"/>
                  </a:lnTo>
                  <a:lnTo>
                    <a:pt x="0" y="491214"/>
                  </a:lnTo>
                  <a:close/>
                </a:path>
              </a:pathLst>
            </a:custGeom>
            <a:blipFill>
              <a:blip r:embed="rId4"/>
              <a:stretch>
                <a:fillRect l="0" t="-47819" r="0" b="-47819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58580" y="533479"/>
            <a:ext cx="1360077" cy="1360077"/>
          </a:xfrm>
          <a:custGeom>
            <a:avLst/>
            <a:gdLst/>
            <a:ahLst/>
            <a:cxnLst/>
            <a:rect r="r" b="b" t="t" l="l"/>
            <a:pathLst>
              <a:path h="1360077" w="1360077">
                <a:moveTo>
                  <a:pt x="0" y="0"/>
                </a:moveTo>
                <a:lnTo>
                  <a:pt x="1360076" y="0"/>
                </a:lnTo>
                <a:lnTo>
                  <a:pt x="1360076" y="1360077"/>
                </a:lnTo>
                <a:lnTo>
                  <a:pt x="0" y="1360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19520" y="2224820"/>
            <a:ext cx="7380259" cy="1796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39"/>
              </a:lnSpc>
            </a:pPr>
            <a:r>
              <a:rPr lang="en-US" sz="6939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DATA COLLECTION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997666" y="4739736"/>
            <a:ext cx="5995672" cy="2602413"/>
            <a:chOff x="0" y="0"/>
            <a:chExt cx="1026044" cy="4453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6044" cy="445353"/>
            </a:xfrm>
            <a:custGeom>
              <a:avLst/>
              <a:gdLst/>
              <a:ahLst/>
              <a:cxnLst/>
              <a:rect r="r" b="b" t="t" l="l"/>
              <a:pathLst>
                <a:path h="445353" w="1026044">
                  <a:moveTo>
                    <a:pt x="0" y="0"/>
                  </a:moveTo>
                  <a:lnTo>
                    <a:pt x="1026044" y="0"/>
                  </a:lnTo>
                  <a:lnTo>
                    <a:pt x="1026044" y="445353"/>
                  </a:lnTo>
                  <a:lnTo>
                    <a:pt x="0" y="445353"/>
                  </a:lnTo>
                  <a:close/>
                </a:path>
              </a:pathLst>
            </a:custGeom>
            <a:blipFill>
              <a:blip r:embed="rId7"/>
              <a:stretch>
                <a:fillRect l="-28612" t="-72916" r="-28612" b="-68686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9931" y="-136800"/>
            <a:ext cx="19366330" cy="10560600"/>
            <a:chOff x="0" y="0"/>
            <a:chExt cx="3000351" cy="16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0351" cy="1636113"/>
            </a:xfrm>
            <a:custGeom>
              <a:avLst/>
              <a:gdLst/>
              <a:ahLst/>
              <a:cxnLst/>
              <a:rect r="r" b="b" t="t" l="l"/>
              <a:pathLst>
                <a:path h="1636113" w="3000351">
                  <a:moveTo>
                    <a:pt x="0" y="0"/>
                  </a:moveTo>
                  <a:lnTo>
                    <a:pt x="3000351" y="0"/>
                  </a:lnTo>
                  <a:lnTo>
                    <a:pt x="3000351" y="1636113"/>
                  </a:lnTo>
                  <a:lnTo>
                    <a:pt x="0" y="1636113"/>
                  </a:lnTo>
                  <a:close/>
                </a:path>
              </a:pathLst>
            </a:custGeom>
            <a:blipFill>
              <a:blip r:embed="rId2"/>
              <a:stretch>
                <a:fillRect l="0" t="-2264" r="0" b="-226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true" rot="-1618468">
            <a:off x="13436369" y="5420242"/>
            <a:ext cx="9008639" cy="4642207"/>
          </a:xfrm>
          <a:custGeom>
            <a:avLst/>
            <a:gdLst/>
            <a:ahLst/>
            <a:cxnLst/>
            <a:rect r="r" b="b" t="t" l="l"/>
            <a:pathLst>
              <a:path h="4642207" w="9008639">
                <a:moveTo>
                  <a:pt x="0" y="4642207"/>
                </a:moveTo>
                <a:lnTo>
                  <a:pt x="9008640" y="4642207"/>
                </a:lnTo>
                <a:lnTo>
                  <a:pt x="9008640" y="0"/>
                </a:lnTo>
                <a:lnTo>
                  <a:pt x="0" y="0"/>
                </a:lnTo>
                <a:lnTo>
                  <a:pt x="0" y="464220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491209" y="3630042"/>
            <a:ext cx="8935302" cy="5628258"/>
            <a:chOff x="0" y="0"/>
            <a:chExt cx="2353331" cy="14823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3331" cy="1482339"/>
            </a:xfrm>
            <a:custGeom>
              <a:avLst/>
              <a:gdLst/>
              <a:ahLst/>
              <a:cxnLst/>
              <a:rect r="r" b="b" t="t" l="l"/>
              <a:pathLst>
                <a:path h="1482339" w="2353331">
                  <a:moveTo>
                    <a:pt x="0" y="0"/>
                  </a:moveTo>
                  <a:lnTo>
                    <a:pt x="2353331" y="0"/>
                  </a:lnTo>
                  <a:lnTo>
                    <a:pt x="2353331" y="1482339"/>
                  </a:lnTo>
                  <a:lnTo>
                    <a:pt x="0" y="1482339"/>
                  </a:lnTo>
                  <a:close/>
                </a:path>
              </a:pathLst>
            </a:custGeom>
            <a:solidFill>
              <a:srgbClr val="C7A5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53331" cy="1520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43277" y="1713913"/>
            <a:ext cx="9683234" cy="1177315"/>
            <a:chOff x="0" y="0"/>
            <a:chExt cx="2550317" cy="3100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0317" cy="310075"/>
            </a:xfrm>
            <a:custGeom>
              <a:avLst/>
              <a:gdLst/>
              <a:ahLst/>
              <a:cxnLst/>
              <a:rect r="r" b="b" t="t" l="l"/>
              <a:pathLst>
                <a:path h="310075" w="2550317">
                  <a:moveTo>
                    <a:pt x="0" y="0"/>
                  </a:moveTo>
                  <a:lnTo>
                    <a:pt x="2550317" y="0"/>
                  </a:lnTo>
                  <a:lnTo>
                    <a:pt x="2550317" y="310075"/>
                  </a:lnTo>
                  <a:lnTo>
                    <a:pt x="0" y="310075"/>
                  </a:lnTo>
                  <a:close/>
                </a:path>
              </a:pathLst>
            </a:custGeom>
            <a:solidFill>
              <a:srgbClr val="C7A57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50317" cy="348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14654" y="9258300"/>
            <a:ext cx="1831216" cy="302983"/>
          </a:xfrm>
          <a:custGeom>
            <a:avLst/>
            <a:gdLst/>
            <a:ahLst/>
            <a:cxnLst/>
            <a:rect r="r" b="b" t="t" l="l"/>
            <a:pathLst>
              <a:path h="302983" w="1831216">
                <a:moveTo>
                  <a:pt x="0" y="0"/>
                </a:moveTo>
                <a:lnTo>
                  <a:pt x="1831216" y="0"/>
                </a:lnTo>
                <a:lnTo>
                  <a:pt x="1831216" y="302983"/>
                </a:lnTo>
                <a:lnTo>
                  <a:pt x="0" y="302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82053" y="1608380"/>
            <a:ext cx="722448" cy="722448"/>
          </a:xfrm>
          <a:custGeom>
            <a:avLst/>
            <a:gdLst/>
            <a:ahLst/>
            <a:cxnLst/>
            <a:rect r="r" b="b" t="t" l="l"/>
            <a:pathLst>
              <a:path h="722448" w="722448">
                <a:moveTo>
                  <a:pt x="0" y="0"/>
                </a:moveTo>
                <a:lnTo>
                  <a:pt x="722448" y="0"/>
                </a:lnTo>
                <a:lnTo>
                  <a:pt x="722448" y="722448"/>
                </a:lnTo>
                <a:lnTo>
                  <a:pt x="0" y="722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849833" y="3853815"/>
            <a:ext cx="8409467" cy="2579370"/>
          </a:xfrm>
          <a:custGeom>
            <a:avLst/>
            <a:gdLst/>
            <a:ahLst/>
            <a:cxnLst/>
            <a:rect r="r" b="b" t="t" l="l"/>
            <a:pathLst>
              <a:path h="2579370" w="8409467">
                <a:moveTo>
                  <a:pt x="0" y="0"/>
                </a:moveTo>
                <a:lnTo>
                  <a:pt x="8409467" y="0"/>
                </a:lnTo>
                <a:lnTo>
                  <a:pt x="8409467" y="2579370"/>
                </a:lnTo>
                <a:lnTo>
                  <a:pt x="0" y="2579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818" r="0" b="-381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2011500"/>
            <a:ext cx="6730815" cy="57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335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LOADING  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34484" y="-14166"/>
            <a:ext cx="1981445" cy="2085732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6063632" y="7880203"/>
            <a:ext cx="1900302" cy="2086160"/>
          </a:xfrm>
          <a:custGeom>
            <a:avLst/>
            <a:gdLst/>
            <a:ahLst/>
            <a:cxnLst/>
            <a:rect r="r" b="b" t="t" l="l"/>
            <a:pathLst>
              <a:path h="2086160" w="1900302">
                <a:moveTo>
                  <a:pt x="0" y="0"/>
                </a:moveTo>
                <a:lnTo>
                  <a:pt x="1900302" y="0"/>
                </a:lnTo>
                <a:lnTo>
                  <a:pt x="1900302" y="2086160"/>
                </a:lnTo>
                <a:lnTo>
                  <a:pt x="0" y="2086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7843" y="2071566"/>
            <a:ext cx="14716473" cy="7022958"/>
            <a:chOff x="0" y="0"/>
            <a:chExt cx="3875943" cy="18496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75943" cy="1849668"/>
            </a:xfrm>
            <a:custGeom>
              <a:avLst/>
              <a:gdLst/>
              <a:ahLst/>
              <a:cxnLst/>
              <a:rect r="r" b="b" t="t" l="l"/>
              <a:pathLst>
                <a:path h="1849668" w="3875943">
                  <a:moveTo>
                    <a:pt x="0" y="0"/>
                  </a:moveTo>
                  <a:lnTo>
                    <a:pt x="3875943" y="0"/>
                  </a:lnTo>
                  <a:lnTo>
                    <a:pt x="3875943" y="1849668"/>
                  </a:lnTo>
                  <a:lnTo>
                    <a:pt x="0" y="1849668"/>
                  </a:lnTo>
                  <a:close/>
                </a:path>
              </a:pathLst>
            </a:custGeom>
            <a:solidFill>
              <a:srgbClr val="C7A57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875943" cy="1887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935678" y="2404229"/>
            <a:ext cx="6273653" cy="5840987"/>
          </a:xfrm>
          <a:custGeom>
            <a:avLst/>
            <a:gdLst/>
            <a:ahLst/>
            <a:cxnLst/>
            <a:rect r="r" b="b" t="t" l="l"/>
            <a:pathLst>
              <a:path h="5840987" w="6273653">
                <a:moveTo>
                  <a:pt x="0" y="0"/>
                </a:moveTo>
                <a:lnTo>
                  <a:pt x="6273653" y="0"/>
                </a:lnTo>
                <a:lnTo>
                  <a:pt x="6273653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5361" y="2404229"/>
            <a:ext cx="6016018" cy="5843206"/>
          </a:xfrm>
          <a:custGeom>
            <a:avLst/>
            <a:gdLst/>
            <a:ahLst/>
            <a:cxnLst/>
            <a:rect r="r" b="b" t="t" l="l"/>
            <a:pathLst>
              <a:path h="5843206" w="6016018">
                <a:moveTo>
                  <a:pt x="0" y="0"/>
                </a:moveTo>
                <a:lnTo>
                  <a:pt x="6016017" y="0"/>
                </a:lnTo>
                <a:lnTo>
                  <a:pt x="6016017" y="5843205"/>
                </a:lnTo>
                <a:lnTo>
                  <a:pt x="0" y="5843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73369" y="672026"/>
            <a:ext cx="9438637" cy="827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0"/>
              </a:lnSpc>
            </a:pPr>
            <a:r>
              <a:rPr lang="en-US" sz="6210" b="true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DATA CLEANING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95479" y="8514134"/>
            <a:ext cx="13960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Before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26763" y="8342893"/>
            <a:ext cx="106010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91486"/>
            <a:ext cx="7199692" cy="6904028"/>
            <a:chOff x="0" y="0"/>
            <a:chExt cx="1896215" cy="1818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6215" cy="1818345"/>
            </a:xfrm>
            <a:custGeom>
              <a:avLst/>
              <a:gdLst/>
              <a:ahLst/>
              <a:cxnLst/>
              <a:rect r="r" b="b" t="t" l="l"/>
              <a:pathLst>
                <a:path h="1818345" w="1896215">
                  <a:moveTo>
                    <a:pt x="0" y="0"/>
                  </a:moveTo>
                  <a:lnTo>
                    <a:pt x="1896215" y="0"/>
                  </a:lnTo>
                  <a:lnTo>
                    <a:pt x="1896215" y="1818345"/>
                  </a:lnTo>
                  <a:lnTo>
                    <a:pt x="0" y="1818345"/>
                  </a:lnTo>
                  <a:close/>
                </a:path>
              </a:pathLst>
            </a:custGeom>
            <a:solidFill>
              <a:srgbClr val="C7A57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96215" cy="1865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29720" y="978254"/>
            <a:ext cx="1360077" cy="1360077"/>
          </a:xfrm>
          <a:custGeom>
            <a:avLst/>
            <a:gdLst/>
            <a:ahLst/>
            <a:cxnLst/>
            <a:rect r="r" b="b" t="t" l="l"/>
            <a:pathLst>
              <a:path h="1360077" w="1360077">
                <a:moveTo>
                  <a:pt x="0" y="0"/>
                </a:moveTo>
                <a:lnTo>
                  <a:pt x="1360077" y="0"/>
                </a:lnTo>
                <a:lnTo>
                  <a:pt x="1360077" y="1360077"/>
                </a:lnTo>
                <a:lnTo>
                  <a:pt x="0" y="1360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2889797" y="5840110"/>
            <a:ext cx="3477499" cy="0"/>
          </a:xfrm>
          <a:prstGeom prst="line">
            <a:avLst/>
          </a:prstGeom>
          <a:ln cap="flat" w="381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true" rot="572330">
            <a:off x="-3475620" y="7965897"/>
            <a:ext cx="9008639" cy="4642207"/>
          </a:xfrm>
          <a:custGeom>
            <a:avLst/>
            <a:gdLst/>
            <a:ahLst/>
            <a:cxnLst/>
            <a:rect r="r" b="b" t="t" l="l"/>
            <a:pathLst>
              <a:path h="4642207" w="9008639">
                <a:moveTo>
                  <a:pt x="0" y="4642206"/>
                </a:moveTo>
                <a:lnTo>
                  <a:pt x="9008640" y="4642206"/>
                </a:lnTo>
                <a:lnTo>
                  <a:pt x="9008640" y="0"/>
                </a:lnTo>
                <a:lnTo>
                  <a:pt x="0" y="0"/>
                </a:lnTo>
                <a:lnTo>
                  <a:pt x="0" y="46422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629862" y="1691486"/>
            <a:ext cx="9284061" cy="6904028"/>
            <a:chOff x="0" y="0"/>
            <a:chExt cx="1438344" cy="10696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8344" cy="1069615"/>
            </a:xfrm>
            <a:custGeom>
              <a:avLst/>
              <a:gdLst/>
              <a:ahLst/>
              <a:cxnLst/>
              <a:rect r="r" b="b" t="t" l="l"/>
              <a:pathLst>
                <a:path h="1069615" w="1438344">
                  <a:moveTo>
                    <a:pt x="0" y="0"/>
                  </a:moveTo>
                  <a:lnTo>
                    <a:pt x="1438344" y="0"/>
                  </a:lnTo>
                  <a:lnTo>
                    <a:pt x="1438344" y="1069615"/>
                  </a:lnTo>
                  <a:lnTo>
                    <a:pt x="0" y="1069615"/>
                  </a:lnTo>
                  <a:close/>
                </a:path>
              </a:pathLst>
            </a:custGeom>
            <a:blipFill>
              <a:blip r:embed="rId6"/>
              <a:stretch>
                <a:fillRect l="-16101" t="0" r="-1610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552435" y="8444022"/>
            <a:ext cx="1831216" cy="302983"/>
          </a:xfrm>
          <a:custGeom>
            <a:avLst/>
            <a:gdLst/>
            <a:ahLst/>
            <a:cxnLst/>
            <a:rect r="r" b="b" t="t" l="l"/>
            <a:pathLst>
              <a:path h="302983" w="1831216">
                <a:moveTo>
                  <a:pt x="0" y="0"/>
                </a:moveTo>
                <a:lnTo>
                  <a:pt x="1831217" y="0"/>
                </a:lnTo>
                <a:lnTo>
                  <a:pt x="1831217" y="302983"/>
                </a:lnTo>
                <a:lnTo>
                  <a:pt x="0" y="302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097311" y="2871987"/>
            <a:ext cx="7974215" cy="253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8"/>
              </a:lnSpc>
            </a:pPr>
            <a:r>
              <a:rPr lang="en-US" sz="6588" b="true">
                <a:solidFill>
                  <a:srgbClr val="032637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Exploratory</a:t>
            </a:r>
          </a:p>
          <a:p>
            <a:pPr algn="r">
              <a:lnSpc>
                <a:spcPts val="6588"/>
              </a:lnSpc>
            </a:pPr>
            <a:r>
              <a:rPr lang="en-US" sz="6588" b="true">
                <a:solidFill>
                  <a:srgbClr val="032637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Data</a:t>
            </a:r>
          </a:p>
          <a:p>
            <a:pPr algn="r">
              <a:lnSpc>
                <a:spcPts val="6588"/>
              </a:lnSpc>
            </a:pPr>
            <a:r>
              <a:rPr lang="en-US" sz="6588" b="true">
                <a:solidFill>
                  <a:srgbClr val="032637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21165" y="6081846"/>
            <a:ext cx="3014763" cy="132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8"/>
              </a:lnSpc>
            </a:pPr>
            <a:r>
              <a:rPr lang="en-US" sz="2556">
                <a:solidFill>
                  <a:srgbClr val="000000"/>
                </a:solidFill>
                <a:latin typeface="Metro"/>
                <a:ea typeface="Metro"/>
                <a:cs typeface="Metro"/>
                <a:sym typeface="Metro"/>
              </a:rPr>
              <a:t>The use statistics and visualizations to explore the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20" y="187494"/>
            <a:ext cx="12075890" cy="9921700"/>
          </a:xfrm>
          <a:custGeom>
            <a:avLst/>
            <a:gdLst/>
            <a:ahLst/>
            <a:cxnLst/>
            <a:rect r="r" b="b" t="t" l="l"/>
            <a:pathLst>
              <a:path h="9921700" w="12075890">
                <a:moveTo>
                  <a:pt x="0" y="0"/>
                </a:moveTo>
                <a:lnTo>
                  <a:pt x="12075890" y="0"/>
                </a:lnTo>
                <a:lnTo>
                  <a:pt x="12075890" y="9921701"/>
                </a:lnTo>
                <a:lnTo>
                  <a:pt x="0" y="9921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79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15958" y="3371745"/>
            <a:ext cx="7974215" cy="87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8"/>
              </a:lnSpc>
            </a:pPr>
            <a:r>
              <a:rPr lang="en-US" sz="6588" b="true">
                <a:solidFill>
                  <a:srgbClr val="032637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Heatmap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1384" y="437278"/>
            <a:ext cx="14342771" cy="9412444"/>
          </a:xfrm>
          <a:custGeom>
            <a:avLst/>
            <a:gdLst/>
            <a:ahLst/>
            <a:cxnLst/>
            <a:rect r="r" b="b" t="t" l="l"/>
            <a:pathLst>
              <a:path h="9412444" w="14342771">
                <a:moveTo>
                  <a:pt x="0" y="0"/>
                </a:moveTo>
                <a:lnTo>
                  <a:pt x="14342771" y="0"/>
                </a:lnTo>
                <a:lnTo>
                  <a:pt x="14342771" y="9412444"/>
                </a:lnTo>
                <a:lnTo>
                  <a:pt x="0" y="941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0790" y="267036"/>
            <a:ext cx="14861603" cy="9752927"/>
          </a:xfrm>
          <a:custGeom>
            <a:avLst/>
            <a:gdLst/>
            <a:ahLst/>
            <a:cxnLst/>
            <a:rect r="r" b="b" t="t" l="l"/>
            <a:pathLst>
              <a:path h="9752927" w="14861603">
                <a:moveTo>
                  <a:pt x="0" y="0"/>
                </a:moveTo>
                <a:lnTo>
                  <a:pt x="14861603" y="0"/>
                </a:lnTo>
                <a:lnTo>
                  <a:pt x="14861603" y="9752928"/>
                </a:lnTo>
                <a:lnTo>
                  <a:pt x="0" y="9752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DAGkEkRybAs</dc:identifier>
  <dcterms:modified xsi:type="dcterms:W3CDTF">2011-08-01T06:04:30Z</dcterms:modified>
  <cp:revision>1</cp:revision>
  <dc:title>Black and Orange Modern Water Conservation Presentation</dc:title>
</cp:coreProperties>
</file>